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1"/>
    <p:sldMasterId id="2147483686" r:id="rId2"/>
  </p:sldMasterIdLst>
  <p:notesMasterIdLst>
    <p:notesMasterId r:id="rId20"/>
  </p:notesMasterIdLst>
  <p:sldIdLst>
    <p:sldId id="256" r:id="rId3"/>
    <p:sldId id="268" r:id="rId4"/>
    <p:sldId id="264" r:id="rId5"/>
    <p:sldId id="273" r:id="rId6"/>
    <p:sldId id="263" r:id="rId7"/>
    <p:sldId id="266" r:id="rId8"/>
    <p:sldId id="267" r:id="rId9"/>
    <p:sldId id="257" r:id="rId10"/>
    <p:sldId id="258" r:id="rId11"/>
    <p:sldId id="259" r:id="rId12"/>
    <p:sldId id="265" r:id="rId13"/>
    <p:sldId id="272" r:id="rId14"/>
    <p:sldId id="271" r:id="rId15"/>
    <p:sldId id="269" r:id="rId16"/>
    <p:sldId id="260" r:id="rId17"/>
    <p:sldId id="261" r:id="rId18"/>
    <p:sldId id="270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jpg>
</file>

<file path=ppt/media/image2.png>
</file>

<file path=ppt/media/image20.jpg>
</file>

<file path=ppt/media/image21.jpg>
</file>

<file path=ppt/media/image22.jpe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95dc948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95dc948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d095dc9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d095dc9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d095dc94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d095dc94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d095dc94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d095dc94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095dc94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095dc94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d095dc94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d095dc94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5961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3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24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312" y="4448384"/>
            <a:ext cx="2357688" cy="5273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7376557" y="4792425"/>
            <a:ext cx="1653004" cy="33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94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6845363" y="5010814"/>
            <a:ext cx="2357688" cy="255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52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52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07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68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745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33952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97947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085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415637" y="27597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387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03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47817" y="1819932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163382" y="3993671"/>
            <a:ext cx="8780257" cy="12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47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491658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497849"/>
            <a:ext cx="9144000" cy="40840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3379284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6266909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438327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5117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6051176" y="0"/>
            <a:ext cx="3092824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326841" y="1846010"/>
            <a:ext cx="2541494" cy="387995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1853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26841" y="2571750"/>
            <a:ext cx="2541494" cy="372666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6" y="4598058"/>
            <a:ext cx="323566" cy="32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5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1449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1449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040665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6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4785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785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5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423582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64987" y="4403848"/>
            <a:ext cx="8614026" cy="550539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909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18268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252024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055167" y="1533699"/>
            <a:ext cx="2673197" cy="886144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5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55167" y="2468061"/>
            <a:ext cx="2673197" cy="37266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839933" y="954952"/>
            <a:ext cx="4541694" cy="330635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150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8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5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7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5563252" y="0"/>
            <a:ext cx="3580749" cy="5007051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6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482654" y="2778581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83506" y="3928468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6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638" y="20033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37" y="1142129"/>
            <a:ext cx="8312726" cy="2089098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2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463005" rtl="0" eaLnBrk="1" latinLnBrk="0" hangingPunct="1">
        <a:spcBef>
          <a:spcPct val="0"/>
        </a:spcBef>
        <a:buNone/>
        <a:defRPr sz="3574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347254" indent="-347254" algn="l" defTabSz="463005" rtl="0" eaLnBrk="1" latinLnBrk="0" hangingPunct="1">
        <a:lnSpc>
          <a:spcPct val="120000"/>
        </a:lnSpc>
        <a:spcBef>
          <a:spcPts val="397"/>
        </a:spcBef>
        <a:spcAft>
          <a:spcPts val="397"/>
        </a:spcAft>
        <a:buFont typeface="Arial"/>
        <a:buChar char="•"/>
        <a:defRPr sz="1191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752384" indent="-289379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157515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•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1620520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2083526" indent="-231502" algn="l" defTabSz="463005" rtl="0" eaLnBrk="1" latinLnBrk="0" hangingPunct="1">
        <a:spcBef>
          <a:spcPct val="20000"/>
        </a:spcBef>
        <a:buFont typeface="Arial"/>
        <a:buChar char="»"/>
        <a:defRPr sz="1091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2546532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09539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2543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35550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1pPr>
      <a:lvl2pPr marL="46300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2pPr>
      <a:lvl3pPr marL="926012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3pPr>
      <a:lvl4pPr marL="1389017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4pPr>
      <a:lvl5pPr marL="1852024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5pPr>
      <a:lvl6pPr marL="2315029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6pPr>
      <a:lvl7pPr marL="277803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7pPr>
      <a:lvl8pPr marL="3241041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8pPr>
      <a:lvl9pPr marL="3704046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7" Type="http://schemas.openxmlformats.org/officeDocument/2006/relationships/hyperlink" Target="https://www.britannica.com/biography/Ada-Lovelace/images-video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britannica.com/technology/Analytical-Engine" TargetMode="External"/><Relationship Id="rId5" Type="http://schemas.openxmlformats.org/officeDocument/2006/relationships/hyperlink" Target="https://www.britannica.com/biography/Charles-Babbage" TargetMode="External"/><Relationship Id="rId4" Type="http://schemas.openxmlformats.org/officeDocument/2006/relationships/hyperlink" Target="https://www.britannica.com/biography/Ada-Lovelac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foodandhealth.com/" TargetMode="External"/><Relationship Id="rId2" Type="http://schemas.openxmlformats.org/officeDocument/2006/relationships/hyperlink" Target="http://www.ussoil.net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tiff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crs.br/en/" TargetMode="External"/><Relationship Id="rId7" Type="http://schemas.openxmlformats.org/officeDocument/2006/relationships/image" Target="../media/image21.jpg"/><Relationship Id="rId2" Type="http://schemas.openxmlformats.org/officeDocument/2006/relationships/hyperlink" Target="http://www.ufrgs.br/english/home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hyperlink" Target="https://www.chhs.colostate.edu/alt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s://en.wikipedia.org/wiki/nl:User:Algont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1: Welcome and Introduction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CS 163 and CS 164: Java Programming</a:t>
            </a: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WARM UP QUESTION – Name,  Why are you in this course, and something you are most nervous about?</a:t>
            </a:r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 Colorado State University 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Computer Science Department</a:t>
            </a:r>
            <a:endParaRPr sz="80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A9A9C"/>
                </a:solidFill>
              </a:rPr>
              <a:t>Slides Originally Created by Albert Lionelle (Albert.Lionelle@colostate.edu)</a:t>
            </a:r>
            <a:endParaRPr sz="80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2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Structure - Follow Canvas</a:t>
            </a:r>
            <a:endParaRPr/>
          </a:p>
        </p:txBody>
      </p:sp>
      <p:sp>
        <p:nvSpPr>
          <p:cNvPr id="210" name="Google Shape;210;p42"/>
          <p:cNvSpPr txBox="1">
            <a:spLocks noGrp="1"/>
          </p:cNvSpPr>
          <p:nvPr>
            <p:ph type="body" idx="1"/>
          </p:nvPr>
        </p:nvSpPr>
        <p:spPr>
          <a:xfrm>
            <a:off x="415650" y="1395985"/>
            <a:ext cx="8312700" cy="3201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dirty="0"/>
              <a:t>Readings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Due before Lectures - Sunday, Tuesday and Thursday nights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Lectures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dirty="0"/>
              <a:t>Active learning, a lot of group discussion and coding – BE HERE – or you will miss out. 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Labs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Meant to be done after lecture content, due day assigned - coding/writing code</a:t>
            </a:r>
            <a:endParaRPr dirty="0"/>
          </a:p>
          <a:p>
            <a:pPr>
              <a:spcBef>
                <a:spcPts val="0"/>
              </a:spcBef>
            </a:pPr>
            <a:r>
              <a:rPr lang="en-US" dirty="0"/>
              <a:t>Knowledge Checks </a:t>
            </a:r>
          </a:p>
          <a:p>
            <a:pPr lvl="1">
              <a:spcBef>
                <a:spcPts val="0"/>
              </a:spcBef>
            </a:pPr>
            <a:r>
              <a:rPr lang="en-US" dirty="0"/>
              <a:t>Required to move onto the next module</a:t>
            </a:r>
          </a:p>
          <a:p>
            <a:pPr lvl="1">
              <a:spcBef>
                <a:spcPts val="0"/>
              </a:spcBef>
            </a:pPr>
            <a:r>
              <a:rPr lang="en-US" dirty="0"/>
              <a:t>Your best study tools</a:t>
            </a:r>
          </a:p>
          <a:p>
            <a:pPr>
              <a:spcBef>
                <a:spcPts val="0"/>
              </a:spcBef>
            </a:pPr>
            <a:r>
              <a:rPr lang="en" dirty="0"/>
              <a:t>Exams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dirty="0"/>
              <a:t>Canvas exams – reading content</a:t>
            </a:r>
          </a:p>
          <a:p>
            <a:pPr lvl="1">
              <a:spcBef>
                <a:spcPts val="0"/>
              </a:spcBef>
            </a:pPr>
            <a:r>
              <a:rPr lang="en-US" dirty="0"/>
              <a:t>Coding exams – writing content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Practical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These are large and </a:t>
            </a:r>
            <a:r>
              <a:rPr lang="en" i="1" u="sng" dirty="0"/>
              <a:t>hard</a:t>
            </a:r>
            <a:r>
              <a:rPr lang="en" dirty="0"/>
              <a:t> programming assignments (usually 2 weeks), that bring it all together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29BF-0D0D-AC4F-9874-B17B55D9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Checks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33F47-0A68-3247-99B9-EA4C006F3F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9" y="1175746"/>
            <a:ext cx="5546259" cy="3003579"/>
          </a:xfrm>
        </p:spPr>
        <p:txBody>
          <a:bodyPr/>
          <a:lstStyle/>
          <a:p>
            <a:r>
              <a:rPr lang="en-US" dirty="0"/>
              <a:t>Focus on </a:t>
            </a:r>
            <a:r>
              <a:rPr lang="en-US" b="1" dirty="0"/>
              <a:t>Reading Code</a:t>
            </a:r>
          </a:p>
          <a:p>
            <a:r>
              <a:rPr lang="en-US" dirty="0"/>
              <a:t>Also help with recall</a:t>
            </a:r>
          </a:p>
          <a:p>
            <a:pPr lvl="1"/>
            <a:r>
              <a:rPr lang="en-US" dirty="0"/>
              <a:t>Best thing to do – go back to them</a:t>
            </a:r>
          </a:p>
          <a:p>
            <a:pPr lvl="1"/>
            <a:r>
              <a:rPr lang="en-US" dirty="0"/>
              <a:t>Interleave – pick different orders to redo them from time to time</a:t>
            </a:r>
          </a:p>
          <a:p>
            <a:pPr lvl="1"/>
            <a:r>
              <a:rPr lang="en-US" dirty="0"/>
              <a:t>Spacing – do some every night!</a:t>
            </a:r>
          </a:p>
          <a:p>
            <a:pPr lvl="1"/>
            <a:r>
              <a:rPr lang="en-US" dirty="0"/>
              <a:t>Psychology of learning – this helps! </a:t>
            </a:r>
          </a:p>
          <a:p>
            <a:r>
              <a:rPr lang="en-US" dirty="0"/>
              <a:t>Best way to study for exams?</a:t>
            </a:r>
          </a:p>
          <a:p>
            <a:pPr lvl="1"/>
            <a:r>
              <a:rPr lang="en-US" dirty="0"/>
              <a:t>Every night – knowledge checks, practice exam</a:t>
            </a:r>
          </a:p>
          <a:p>
            <a:pPr lvl="2"/>
            <a:r>
              <a:rPr lang="en-US" dirty="0"/>
              <a:t>Retesting + spacing</a:t>
            </a:r>
          </a:p>
          <a:p>
            <a:pPr lvl="1"/>
            <a:r>
              <a:rPr lang="en-US" dirty="0"/>
              <a:t>You can do them 100 times, get different results every time! </a:t>
            </a:r>
          </a:p>
          <a:p>
            <a:pPr lvl="2"/>
            <a:r>
              <a:rPr lang="en-US" dirty="0"/>
              <a:t>Highest result is the one kept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0874D0-16A8-6C45-BD60-6CC694F1BA2E}"/>
              </a:ext>
            </a:extLst>
          </p:cNvPr>
          <p:cNvGraphicFramePr>
            <a:graphicFrameLocks noGrp="1"/>
          </p:cNvGraphicFramePr>
          <p:nvPr/>
        </p:nvGraphicFramePr>
        <p:xfrm>
          <a:off x="5227820" y="3055348"/>
          <a:ext cx="3749745" cy="142847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49915">
                  <a:extLst>
                    <a:ext uri="{9D8B030D-6E8A-4147-A177-3AD203B41FA5}">
                      <a16:colId xmlns:a16="http://schemas.microsoft.com/office/drawing/2014/main" val="250702058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426123982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696473543"/>
                    </a:ext>
                  </a:extLst>
                </a:gridCol>
              </a:tblGrid>
              <a:tr h="454869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ReStudy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ReTesting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43501591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Massed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3897794143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Spaced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177895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2A4F53F-D675-644F-829F-9A8E5587B624}"/>
              </a:ext>
            </a:extLst>
          </p:cNvPr>
          <p:cNvSpPr txBox="1"/>
          <p:nvPr/>
        </p:nvSpPr>
        <p:spPr>
          <a:xfrm>
            <a:off x="6627485" y="3493920"/>
            <a:ext cx="715260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Most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People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A02610-3627-7649-94B6-504E7DDAAE13}"/>
              </a:ext>
            </a:extLst>
          </p:cNvPr>
          <p:cNvSpPr txBox="1"/>
          <p:nvPr/>
        </p:nvSpPr>
        <p:spPr>
          <a:xfrm>
            <a:off x="7954721" y="3976735"/>
            <a:ext cx="901209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Ideal For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Recall</a:t>
            </a:r>
          </a:p>
        </p:txBody>
      </p:sp>
    </p:spTree>
    <p:extLst>
      <p:ext uri="{BB962C8B-B14F-4D97-AF65-F5344CB8AC3E}">
        <p14:creationId xmlns:p14="http://schemas.microsoft.com/office/powerpoint/2010/main" val="61208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46648-2585-774B-B4AC-4E902AA31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5F45C8-3E2D-174B-99D0-9FBD46E96B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3174780"/>
          </a:xfrm>
        </p:spPr>
        <p:txBody>
          <a:bodyPr/>
          <a:lstStyle/>
          <a:p>
            <a:r>
              <a:rPr lang="en-US" dirty="0"/>
              <a:t>Tuesday Labs</a:t>
            </a:r>
          </a:p>
          <a:p>
            <a:pPr lvl="1"/>
            <a:r>
              <a:rPr lang="en-US" dirty="0"/>
              <a:t>2 of 4 grade is based on activities / participation</a:t>
            </a:r>
          </a:p>
          <a:p>
            <a:pPr lvl="2"/>
            <a:r>
              <a:rPr lang="en-US" dirty="0"/>
              <a:t>Self-explanation in comments, drawing out graphs, writing tests</a:t>
            </a:r>
          </a:p>
          <a:p>
            <a:pPr lvl="1"/>
            <a:r>
              <a:rPr lang="en-US" dirty="0"/>
              <a:t>2 or 4 grade is based on submitted / auto graded (one is often just debugging) </a:t>
            </a:r>
          </a:p>
          <a:p>
            <a:pPr lvl="1"/>
            <a:r>
              <a:rPr lang="en-US" dirty="0"/>
              <a:t>All is meant to be done during lab. </a:t>
            </a:r>
          </a:p>
          <a:p>
            <a:pPr lvl="1"/>
            <a:r>
              <a:rPr lang="en-US" dirty="0"/>
              <a:t>Miss a lab, you need to coordinate with the lab TA.</a:t>
            </a:r>
          </a:p>
          <a:p>
            <a:r>
              <a:rPr lang="en-US" dirty="0"/>
              <a:t>Thursday Labs</a:t>
            </a:r>
          </a:p>
          <a:p>
            <a:pPr lvl="1"/>
            <a:r>
              <a:rPr lang="en-US" dirty="0"/>
              <a:t>Meant to building small programs</a:t>
            </a:r>
          </a:p>
          <a:p>
            <a:pPr lvl="1"/>
            <a:r>
              <a:rPr lang="en-US" dirty="0"/>
              <a:t>Can often take more than one day</a:t>
            </a:r>
          </a:p>
          <a:p>
            <a:pPr lvl="1"/>
            <a:r>
              <a:rPr lang="en-US" dirty="0"/>
              <a:t>Will have both provided code and your own code you write</a:t>
            </a:r>
          </a:p>
          <a:p>
            <a:pPr lvl="1"/>
            <a:r>
              <a:rPr lang="en-US" dirty="0"/>
              <a:t>4 of 4 is auto graded / based on working code. </a:t>
            </a:r>
          </a:p>
          <a:p>
            <a:pPr lvl="1"/>
            <a:r>
              <a:rPr lang="en-US" dirty="0"/>
              <a:t>Some of them *build* on each other, so you need past ones completed! </a:t>
            </a:r>
          </a:p>
        </p:txBody>
      </p:sp>
    </p:spTree>
    <p:extLst>
      <p:ext uri="{BB962C8B-B14F-4D97-AF65-F5344CB8AC3E}">
        <p14:creationId xmlns:p14="http://schemas.microsoft.com/office/powerpoint/2010/main" val="244013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C283B-E250-4620-B76A-D65C7C60E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 Sessions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61550-1EF6-4CF3-8A83-752222B740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2981072"/>
          </a:xfrm>
        </p:spPr>
        <p:txBody>
          <a:bodyPr/>
          <a:lstStyle/>
          <a:p>
            <a:r>
              <a:rPr lang="en-US" dirty="0"/>
              <a:t>Sign up for a help session!</a:t>
            </a:r>
          </a:p>
          <a:p>
            <a:r>
              <a:rPr lang="en-US" dirty="0"/>
              <a:t>Weekly meetings lead by TAs</a:t>
            </a:r>
          </a:p>
          <a:p>
            <a:r>
              <a:rPr lang="en-US" dirty="0"/>
              <a:t>Go over:</a:t>
            </a:r>
          </a:p>
          <a:p>
            <a:pPr lvl="1"/>
            <a:r>
              <a:rPr lang="en-US" dirty="0"/>
              <a:t>Course content</a:t>
            </a:r>
          </a:p>
          <a:p>
            <a:pPr lvl="1"/>
            <a:r>
              <a:rPr lang="en-US" dirty="0"/>
              <a:t>Assignments</a:t>
            </a:r>
          </a:p>
          <a:p>
            <a:pPr lvl="1"/>
            <a:r>
              <a:rPr lang="en-US" dirty="0"/>
              <a:t>Additional related material</a:t>
            </a:r>
          </a:p>
          <a:p>
            <a:r>
              <a:rPr lang="en-US" dirty="0"/>
              <a:t>Attendance / activity points taken – for extra credit</a:t>
            </a:r>
          </a:p>
          <a:p>
            <a:pPr lvl="1"/>
            <a:r>
              <a:rPr lang="en-US" dirty="0"/>
              <a:t>Only way to earn extra credit in the course</a:t>
            </a:r>
          </a:p>
          <a:p>
            <a:r>
              <a:rPr lang="en-US" dirty="0"/>
              <a:t>Can’t make it </a:t>
            </a:r>
          </a:p>
          <a:p>
            <a:pPr lvl="1"/>
            <a:r>
              <a:rPr lang="en-US" dirty="0"/>
              <a:t>Online help session </a:t>
            </a:r>
          </a:p>
        </p:txBody>
      </p:sp>
    </p:spTree>
    <p:extLst>
      <p:ext uri="{BB962C8B-B14F-4D97-AF65-F5344CB8AC3E}">
        <p14:creationId xmlns:p14="http://schemas.microsoft.com/office/powerpoint/2010/main" val="246724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 Teams!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2509854"/>
          </a:xfrm>
        </p:spPr>
        <p:txBody>
          <a:bodyPr/>
          <a:lstStyle/>
          <a:p>
            <a:r>
              <a:rPr lang="en-US" dirty="0"/>
              <a:t>MS Teams </a:t>
            </a:r>
          </a:p>
          <a:p>
            <a:pPr lvl="1"/>
            <a:r>
              <a:rPr lang="en-US" dirty="0"/>
              <a:t>Used in industry</a:t>
            </a:r>
          </a:p>
          <a:p>
            <a:pPr lvl="1"/>
            <a:r>
              <a:rPr lang="en-US" dirty="0"/>
              <a:t>We make use for the course (mixed with online and on-campus students)</a:t>
            </a:r>
          </a:p>
          <a:p>
            <a:r>
              <a:rPr lang="en-US" dirty="0"/>
              <a:t>Install the Application! (not just the browser)</a:t>
            </a:r>
          </a:p>
          <a:p>
            <a:r>
              <a:rPr lang="en-US" dirty="0"/>
              <a:t>Use the General Channel (Study Group!)</a:t>
            </a:r>
          </a:p>
          <a:p>
            <a:pPr lvl="1"/>
            <a:r>
              <a:rPr lang="en-US" dirty="0"/>
              <a:t>General Questions</a:t>
            </a:r>
          </a:p>
          <a:p>
            <a:pPr lvl="1"/>
            <a:r>
              <a:rPr lang="en-US" dirty="0"/>
              <a:t>Knowledge Checks</a:t>
            </a:r>
          </a:p>
          <a:p>
            <a:pPr lvl="1"/>
            <a:r>
              <a:rPr lang="en-US" dirty="0"/>
              <a:t>Reading </a:t>
            </a:r>
          </a:p>
          <a:p>
            <a:pPr lvl="1"/>
            <a:r>
              <a:rPr lang="en-US" dirty="0"/>
              <a:t>aka, any question that doesn’t require posting code *you* write</a:t>
            </a:r>
          </a:p>
        </p:txBody>
      </p:sp>
    </p:spTree>
    <p:extLst>
      <p:ext uri="{BB962C8B-B14F-4D97-AF65-F5344CB8AC3E}">
        <p14:creationId xmlns:p14="http://schemas.microsoft.com/office/powerpoint/2010/main" val="27349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Importantly</a:t>
            </a:r>
            <a:endParaRPr/>
          </a:p>
        </p:txBody>
      </p:sp>
      <p:sp>
        <p:nvSpPr>
          <p:cNvPr id="216" name="Google Shape;216;p43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Remember to Ask Questions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Stay Ahead / Don’t Fall Behind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Be kind to yourself - no one gets everything the first time. </a:t>
            </a:r>
            <a:endParaRPr dirty="0"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Have fun!</a:t>
            </a:r>
            <a:endParaRPr dirty="0"/>
          </a:p>
        </p:txBody>
      </p:sp>
      <p:pic>
        <p:nvPicPr>
          <p:cNvPr id="217" name="Google Shape;21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2400" y="801658"/>
            <a:ext cx="3820800" cy="353180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3"/>
          <p:cNvSpPr txBox="1"/>
          <p:nvPr/>
        </p:nvSpPr>
        <p:spPr>
          <a:xfrm>
            <a:off x="451375" y="3086100"/>
            <a:ext cx="3820800" cy="8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Computer Science is using technology to solve problems!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473438" y="22357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who was the first programmer?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5" descr="Ada Lovelace portrai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999" y="702325"/>
            <a:ext cx="2603000" cy="37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5"/>
          <p:cNvSpPr txBox="1"/>
          <p:nvPr/>
        </p:nvSpPr>
        <p:spPr>
          <a:xfrm>
            <a:off x="594225" y="4441175"/>
            <a:ext cx="33876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Photo By: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Alfred Edward Chalon [Public domain], via Wikimedia Commons</a:t>
            </a:r>
            <a:endParaRPr sz="800" dirty="0"/>
          </a:p>
        </p:txBody>
      </p:sp>
      <p:sp>
        <p:nvSpPr>
          <p:cNvPr id="230" name="Google Shape;230;p45"/>
          <p:cNvSpPr txBox="1"/>
          <p:nvPr/>
        </p:nvSpPr>
        <p:spPr>
          <a:xfrm>
            <a:off x="327673" y="206725"/>
            <a:ext cx="31191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The Right Honourable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Countess of Lovelace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216;p43"/>
          <p:cNvSpPr txBox="1">
            <a:spLocks noGrp="1"/>
          </p:cNvSpPr>
          <p:nvPr>
            <p:ph type="body" idx="1"/>
          </p:nvPr>
        </p:nvSpPr>
        <p:spPr>
          <a:xfrm>
            <a:off x="3446773" y="702324"/>
            <a:ext cx="5281565" cy="3846028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>
                <a:hlinkClick r:id="rId4"/>
              </a:rPr>
              <a:t>Ada Lovelace</a:t>
            </a:r>
            <a:r>
              <a:rPr lang="en-US" dirty="0"/>
              <a:t> (1815-1852)</a:t>
            </a:r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English mathematician who worked with </a:t>
            </a:r>
            <a:r>
              <a:rPr lang="en-US" dirty="0">
                <a:hlinkClick r:id="rId5"/>
              </a:rPr>
              <a:t>Charles Baggage</a:t>
            </a:r>
            <a:r>
              <a:rPr lang="en-US" dirty="0"/>
              <a:t> on his </a:t>
            </a:r>
            <a:r>
              <a:rPr lang="en-US" dirty="0">
                <a:hlinkClick r:id="rId6"/>
              </a:rPr>
              <a:t>Analytical Engine</a:t>
            </a:r>
            <a:endParaRPr lang="en-US" dirty="0"/>
          </a:p>
          <a:p>
            <a:pPr lvl="0">
              <a:buChar char="●"/>
            </a:pPr>
            <a:r>
              <a:rPr lang="en-US" dirty="0"/>
              <a:t>In 1843 she translated an article written by the Italian mathematician and engineer Luigi Federico </a:t>
            </a:r>
            <a:r>
              <a:rPr lang="en-US" dirty="0" err="1"/>
              <a:t>Menabrea</a:t>
            </a:r>
            <a:r>
              <a:rPr lang="en-US" dirty="0"/>
              <a:t>, “Notions sur la machine </a:t>
            </a:r>
            <a:r>
              <a:rPr lang="en-US" dirty="0" err="1"/>
              <a:t>analytique</a:t>
            </a:r>
            <a:r>
              <a:rPr lang="en-US" dirty="0"/>
              <a:t> de Charles Babbage” and supplemented it with her own “Notes”</a:t>
            </a:r>
          </a:p>
          <a:p>
            <a:pPr lvl="0">
              <a:buChar char="●"/>
            </a:pPr>
            <a:r>
              <a:rPr lang="en-US" dirty="0"/>
              <a:t>Her “Notes” contains what many consider to be the first computer program</a:t>
            </a:r>
          </a:p>
          <a:p>
            <a:pPr lvl="0">
              <a:buChar char="●"/>
            </a:pPr>
            <a:r>
              <a:rPr lang="en-US" dirty="0"/>
              <a:t>Ability to connect the Arts and Science, she developed a vision of the capabilities of computers to go beyond calculation, it can do anything that can be noted in symbols, including words and music (</a:t>
            </a:r>
            <a:r>
              <a:rPr lang="en-US" dirty="0">
                <a:hlinkClick r:id="rId7"/>
              </a:rPr>
              <a:t>https://www.britannica.com/biography/Ada-Lovelace/images-videos</a:t>
            </a:r>
            <a:r>
              <a:rPr lang="en-US" dirty="0"/>
              <a:t>)</a:t>
            </a:r>
          </a:p>
          <a:p>
            <a:pPr lvl="0">
              <a:buChar char="●"/>
            </a:pPr>
            <a:r>
              <a:rPr lang="en-US" dirty="0"/>
              <a:t>Ada Lovelace Day – second Tuesday in October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3316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4805586" cy="320034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endParaRPr lang="en-US" dirty="0"/>
          </a:p>
          <a:p>
            <a:r>
              <a:rPr lang="en-US" dirty="0"/>
              <a:t>Class FRIDAY</a:t>
            </a:r>
          </a:p>
          <a:p>
            <a:pPr lvl="1"/>
            <a:r>
              <a:rPr lang="en-US" dirty="0"/>
              <a:t>Reading 1 done </a:t>
            </a:r>
            <a:r>
              <a:rPr lang="en-US" b="1" dirty="0"/>
              <a:t>before</a:t>
            </a:r>
            <a:r>
              <a:rPr lang="en-US" dirty="0"/>
              <a:t> Friday</a:t>
            </a:r>
          </a:p>
          <a:p>
            <a:pPr lvl="1"/>
            <a:r>
              <a:rPr lang="en-US" dirty="0" err="1"/>
              <a:t>iClicker</a:t>
            </a:r>
            <a:r>
              <a:rPr lang="en-US" dirty="0"/>
              <a:t> Setup by Friday</a:t>
            </a:r>
          </a:p>
          <a:p>
            <a:pPr lvl="1"/>
            <a:r>
              <a:rPr lang="en-US" dirty="0"/>
              <a:t>Lab Thursday is to help with that</a:t>
            </a:r>
          </a:p>
          <a:p>
            <a:endParaRPr lang="en-US" dirty="0"/>
          </a:p>
          <a:p>
            <a:r>
              <a:rPr lang="en-US" dirty="0"/>
              <a:t>Always, always plan for readings to be done before class. </a:t>
            </a:r>
          </a:p>
          <a:p>
            <a:pPr marL="15240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6653466" y="1097280"/>
            <a:ext cx="23808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Syllabus Quiz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Check</a:t>
            </a:r>
          </a:p>
        </p:txBody>
      </p:sp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215533-8C2E-8F4B-916B-F5B8F55E9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Instructor: Who Am 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B120F-7517-3142-84CF-7C4C46A6D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169243"/>
            <a:ext cx="8312700" cy="4310748"/>
          </a:xfrm>
        </p:spPr>
        <p:txBody>
          <a:bodyPr/>
          <a:lstStyle/>
          <a:p>
            <a:pPr fontAlgn="base"/>
            <a:r>
              <a:rPr lang="en-US" sz="1000" dirty="0"/>
              <a:t>Masters of Science in Computer Science - From CSU! </a:t>
            </a:r>
          </a:p>
          <a:p>
            <a:pPr lvl="1" fontAlgn="base"/>
            <a:r>
              <a:rPr lang="en-US" sz="900" dirty="0"/>
              <a:t>Studied Computer Vision: Merging of Artificial Intelligence and Computer Graphics</a:t>
            </a:r>
          </a:p>
          <a:p>
            <a:pPr lvl="1" fontAlgn="base"/>
            <a:r>
              <a:rPr lang="en-US" sz="900" dirty="0"/>
              <a:t>PhD CSU – CS Education </a:t>
            </a:r>
          </a:p>
          <a:p>
            <a:pPr fontAlgn="base"/>
            <a:r>
              <a:rPr lang="en-US" sz="1000" dirty="0"/>
              <a:t>Worked in Industry for 10 years</a:t>
            </a:r>
          </a:p>
          <a:p>
            <a:pPr lvl="1" fontAlgn="base"/>
            <a:r>
              <a:rPr lang="en-US" sz="900" dirty="0"/>
              <a:t>Raytheon IIS</a:t>
            </a:r>
          </a:p>
          <a:p>
            <a:pPr lvl="1" fontAlgn="base"/>
            <a:r>
              <a:rPr lang="en-US" sz="900" u="sng" dirty="0">
                <a:hlinkClick r:id="rId2"/>
              </a:rPr>
              <a:t>US Soil</a:t>
            </a:r>
            <a:r>
              <a:rPr lang="en-US" sz="900" dirty="0"/>
              <a:t>  - co-owner (still) </a:t>
            </a:r>
          </a:p>
          <a:p>
            <a:pPr lvl="1" fontAlgn="base"/>
            <a:r>
              <a:rPr lang="en-US" sz="900" u="sng" dirty="0">
                <a:hlinkClick r:id="rId3"/>
              </a:rPr>
              <a:t>Real Food and Health Magazine</a:t>
            </a:r>
            <a:r>
              <a:rPr lang="en-US" sz="900" dirty="0"/>
              <a:t> - co-owner</a:t>
            </a:r>
          </a:p>
          <a:p>
            <a:pPr lvl="1" fontAlgn="base"/>
            <a:r>
              <a:rPr lang="en-US" sz="900" dirty="0"/>
              <a:t>Principal of an alternative high-school</a:t>
            </a:r>
          </a:p>
          <a:p>
            <a:pPr fontAlgn="base"/>
            <a:r>
              <a:rPr lang="en-US" sz="1000" dirty="0"/>
              <a:t>Research Interests</a:t>
            </a:r>
          </a:p>
          <a:p>
            <a:pPr lvl="1" fontAlgn="base"/>
            <a:r>
              <a:rPr lang="en-US" sz="900" dirty="0"/>
              <a:t>Computer Science Education</a:t>
            </a:r>
          </a:p>
          <a:p>
            <a:pPr lvl="1" fontAlgn="base"/>
            <a:r>
              <a:rPr lang="en-US" sz="900" dirty="0"/>
              <a:t>Learning Analytics</a:t>
            </a:r>
          </a:p>
          <a:p>
            <a:pPr lvl="1" fontAlgn="base"/>
            <a:r>
              <a:rPr lang="en-US" sz="900" dirty="0"/>
              <a:t>Diversity in Computer Science</a:t>
            </a:r>
          </a:p>
          <a:p>
            <a:pPr fontAlgn="base"/>
            <a:r>
              <a:rPr lang="en-US" sz="1000" dirty="0"/>
              <a:t>Outside Interests</a:t>
            </a:r>
          </a:p>
          <a:p>
            <a:pPr lvl="1" fontAlgn="base"/>
            <a:r>
              <a:rPr lang="en-US" sz="900" dirty="0"/>
              <a:t>Society of Creative Anachronism (Living History Recreators)</a:t>
            </a:r>
          </a:p>
          <a:p>
            <a:pPr lvl="1" fontAlgn="base"/>
            <a:r>
              <a:rPr lang="en-US" sz="900" dirty="0"/>
              <a:t>Rapier and Longsword - Historical Martial Arts (I learn and teach)</a:t>
            </a:r>
          </a:p>
          <a:p>
            <a:pPr lvl="1" fontAlgn="base"/>
            <a:r>
              <a:rPr lang="en-US" sz="900" dirty="0"/>
              <a:t>Dancing and Theater</a:t>
            </a:r>
          </a:p>
        </p:txBody>
      </p:sp>
      <p:pic>
        <p:nvPicPr>
          <p:cNvPr id="1026" name="Picture 2" descr="Image may contain: one or more people, cloud, sky, outdoor and nature">
            <a:extLst>
              <a:ext uri="{FF2B5EF4-FFF2-40B4-BE49-F238E27FC236}">
                <a16:creationId xmlns:a16="http://schemas.microsoft.com/office/drawing/2014/main" id="{796CA812-7090-2C44-87FF-0465584CC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685" y="2449002"/>
            <a:ext cx="3590444" cy="2239707"/>
          </a:xfrm>
          <a:prstGeom prst="rect">
            <a:avLst/>
          </a:prstGeom>
          <a:noFill/>
          <a:effectLst>
            <a:softEdge rad="149204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18F0DB-EEC2-524C-9BFD-5A74C33F8F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5726" y="111333"/>
            <a:ext cx="1205403" cy="1205403"/>
          </a:xfrm>
          <a:prstGeom prst="rect">
            <a:avLst/>
          </a:prstGeom>
          <a:effectLst>
            <a:softEdge rad="41801"/>
          </a:effectLst>
        </p:spPr>
      </p:pic>
    </p:spTree>
    <p:extLst>
      <p:ext uri="{BB962C8B-B14F-4D97-AF65-F5344CB8AC3E}">
        <p14:creationId xmlns:p14="http://schemas.microsoft.com/office/powerpoint/2010/main" val="378011508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13A166-8668-8840-8C76-502F06693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TAs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747192-2DC8-784E-9092-14FC37BFF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8312700" cy="2227506"/>
          </a:xfrm>
        </p:spPr>
        <p:txBody>
          <a:bodyPr/>
          <a:lstStyle/>
          <a:p>
            <a:r>
              <a:rPr lang="en-US" dirty="0" err="1"/>
              <a:t>Malin</a:t>
            </a:r>
            <a:r>
              <a:rPr lang="en-US" dirty="0"/>
              <a:t> Jackson </a:t>
            </a:r>
          </a:p>
          <a:p>
            <a:r>
              <a:rPr lang="en-US" dirty="0"/>
              <a:t>Matthew Buckman </a:t>
            </a:r>
          </a:p>
          <a:p>
            <a:r>
              <a:rPr lang="en-US" dirty="0"/>
              <a:t>Jalynn </a:t>
            </a:r>
            <a:r>
              <a:rPr lang="en-US" dirty="0" err="1"/>
              <a:t>Nicoly</a:t>
            </a:r>
            <a:endParaRPr lang="en-US" dirty="0"/>
          </a:p>
          <a:p>
            <a:r>
              <a:rPr lang="en-US" dirty="0"/>
              <a:t>Dylan Schreiber </a:t>
            </a:r>
          </a:p>
          <a:p>
            <a:r>
              <a:rPr lang="en-US" dirty="0"/>
              <a:t>Will </a:t>
            </a:r>
            <a:r>
              <a:rPr lang="en-US" dirty="0" err="1"/>
              <a:t>Daknis</a:t>
            </a:r>
            <a:endParaRPr lang="en-US" dirty="0"/>
          </a:p>
          <a:p>
            <a:endParaRPr lang="en-US" dirty="0"/>
          </a:p>
          <a:p>
            <a:r>
              <a:rPr lang="en-US" dirty="0"/>
              <a:t>May change up some, but they will ask you to move seats, work with you on active learning problems / team programming and more</a:t>
            </a:r>
          </a:p>
        </p:txBody>
      </p:sp>
    </p:spTree>
    <p:extLst>
      <p:ext uri="{BB962C8B-B14F-4D97-AF65-F5344CB8AC3E}">
        <p14:creationId xmlns:p14="http://schemas.microsoft.com/office/powerpoint/2010/main" val="423453208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8312700" cy="3592594"/>
          </a:xfrm>
        </p:spPr>
        <p:txBody>
          <a:bodyPr/>
          <a:lstStyle/>
          <a:p>
            <a:pPr fontAlgn="base"/>
            <a:r>
              <a:rPr lang="en-US" sz="1000" dirty="0"/>
              <a:t>PhD in Computer Science from Federal University of Rio Grande do </a:t>
            </a:r>
            <a:r>
              <a:rPr lang="en-US" sz="1000" dirty="0" err="1"/>
              <a:t>Sul</a:t>
            </a:r>
            <a:r>
              <a:rPr lang="en-US" sz="1000" dirty="0"/>
              <a:t> (</a:t>
            </a:r>
            <a:r>
              <a:rPr lang="en-US" sz="1000" dirty="0">
                <a:hlinkClick r:id="rId2"/>
              </a:rPr>
              <a:t>UFRGS</a:t>
            </a:r>
            <a:r>
              <a:rPr lang="en-US" sz="1000" dirty="0"/>
              <a:t>), Brazil </a:t>
            </a:r>
          </a:p>
          <a:p>
            <a:pPr lvl="1" fontAlgn="base"/>
            <a:r>
              <a:rPr lang="en-US" sz="900" dirty="0"/>
              <a:t>Artificial Intelligence applied to Education</a:t>
            </a:r>
          </a:p>
          <a:p>
            <a:pPr fontAlgn="base"/>
            <a:r>
              <a:rPr lang="en-US" sz="1000" dirty="0"/>
              <a:t>PhD Student in Education Science working with Learning Analytics, School of Education, CSU</a:t>
            </a:r>
          </a:p>
          <a:p>
            <a:pPr fontAlgn="base"/>
            <a:r>
              <a:rPr lang="en-US" sz="1000" dirty="0"/>
              <a:t>21 years of experience in Higher Education</a:t>
            </a:r>
          </a:p>
          <a:p>
            <a:pPr lvl="1" fontAlgn="base"/>
            <a:r>
              <a:rPr lang="en-US" sz="900" dirty="0"/>
              <a:t>16 years as Assistant Professor at the Computer Science Department, Pontifical Catholic University of Rio Grande do </a:t>
            </a:r>
            <a:r>
              <a:rPr lang="en-US" sz="900" dirty="0" err="1"/>
              <a:t>Sul</a:t>
            </a:r>
            <a:r>
              <a:rPr lang="en-US" sz="900" dirty="0"/>
              <a:t> (</a:t>
            </a:r>
            <a:r>
              <a:rPr lang="en-US" sz="900" dirty="0">
                <a:hlinkClick r:id="rId3"/>
              </a:rPr>
              <a:t>PUCRS</a:t>
            </a:r>
            <a:r>
              <a:rPr lang="en-US" sz="900" dirty="0"/>
              <a:t>), Brazil</a:t>
            </a:r>
          </a:p>
          <a:p>
            <a:pPr lvl="1" fontAlgn="base"/>
            <a:r>
              <a:rPr lang="en-US" sz="900" dirty="0"/>
              <a:t>5 years as a researcher at the Center for the Analytics of Learning and Teaching (</a:t>
            </a:r>
            <a:r>
              <a:rPr lang="en-US" sz="900" dirty="0">
                <a:hlinkClick r:id="rId4"/>
              </a:rPr>
              <a:t>C-ALT</a:t>
            </a:r>
            <a:r>
              <a:rPr lang="en-US" sz="900" dirty="0"/>
              <a:t>), CSU</a:t>
            </a:r>
          </a:p>
          <a:p>
            <a:pPr fontAlgn="base"/>
            <a:r>
              <a:rPr lang="en-US" sz="1000" dirty="0"/>
              <a:t>Research Interests</a:t>
            </a:r>
          </a:p>
          <a:p>
            <a:pPr lvl="1" fontAlgn="base"/>
            <a:r>
              <a:rPr lang="en-US" sz="900" dirty="0"/>
              <a:t>Computer Science Education</a:t>
            </a:r>
          </a:p>
          <a:p>
            <a:pPr lvl="1" fontAlgn="base"/>
            <a:r>
              <a:rPr lang="en-US" sz="900" dirty="0"/>
              <a:t>Learning Analytics</a:t>
            </a:r>
          </a:p>
          <a:p>
            <a:pPr lvl="1"/>
            <a:r>
              <a:rPr lang="en-US" sz="900" dirty="0"/>
              <a:t>Technology Enhanced Teaching and Learning</a:t>
            </a:r>
          </a:p>
          <a:p>
            <a:pPr fontAlgn="base"/>
            <a:r>
              <a:rPr lang="en-US" sz="1000" dirty="0"/>
              <a:t>Outside Interests</a:t>
            </a:r>
          </a:p>
          <a:p>
            <a:pPr lvl="1" fontAlgn="base"/>
            <a:r>
              <a:rPr lang="en-US" sz="900" dirty="0"/>
              <a:t>Reading</a:t>
            </a:r>
          </a:p>
          <a:p>
            <a:pPr lvl="1" fontAlgn="base"/>
            <a:r>
              <a:rPr lang="en-US" sz="900" dirty="0"/>
              <a:t>Traveling with my family</a:t>
            </a:r>
          </a:p>
          <a:p>
            <a:pPr lvl="1" fontAlgn="base"/>
            <a:r>
              <a:rPr lang="en-US" sz="900" dirty="0"/>
              <a:t>Riding my bicycle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922" y="110359"/>
            <a:ext cx="1138721" cy="1271068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  <a:softEdge rad="762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944" y="3589502"/>
            <a:ext cx="1941699" cy="1092206"/>
          </a:xfrm>
          <a:prstGeom prst="rect">
            <a:avLst/>
          </a:prstGeom>
          <a:effectLst>
            <a:softEdge rad="889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014" y="3589502"/>
            <a:ext cx="2052145" cy="115433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30479577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2DF607-B7C2-974D-A730-56F86086F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Instructor: How to Contact Me?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41E8A7D-0106-4586-A248-4EB0E0D32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9"/>
            <a:ext cx="3217863" cy="2095500"/>
          </a:xfrm>
        </p:spPr>
        <p:txBody>
          <a:bodyPr/>
          <a:lstStyle/>
          <a:p>
            <a:r>
              <a:rPr lang="en-US" dirty="0"/>
              <a:t>MS Teams Private Message</a:t>
            </a:r>
          </a:p>
          <a:p>
            <a:pPr lvl="1"/>
            <a:r>
              <a:rPr lang="en-US" dirty="0"/>
              <a:t>*BEST WAY*</a:t>
            </a:r>
          </a:p>
          <a:p>
            <a:pPr lvl="1"/>
            <a:r>
              <a:rPr lang="en-US" dirty="0"/>
              <a:t>email (poor), canvas (very bad!!)</a:t>
            </a:r>
          </a:p>
          <a:p>
            <a:r>
              <a:rPr lang="en-US" dirty="0"/>
              <a:t>General questions</a:t>
            </a:r>
          </a:p>
          <a:p>
            <a:pPr lvl="1"/>
            <a:r>
              <a:rPr lang="en-US" dirty="0"/>
              <a:t>Post in the general channel! </a:t>
            </a:r>
          </a:p>
          <a:p>
            <a:pPr lvl="1"/>
            <a:r>
              <a:rPr lang="en-US" dirty="0"/>
              <a:t>Let’s other see the answer</a:t>
            </a:r>
          </a:p>
          <a:p>
            <a:endParaRPr lang="en-US" dirty="0"/>
          </a:p>
          <a:p>
            <a:r>
              <a:rPr lang="en-US" dirty="0"/>
              <a:t>Check the Syllabus  for Office Hours! </a:t>
            </a:r>
          </a:p>
          <a:p>
            <a:pPr lvl="1"/>
            <a:r>
              <a:rPr lang="en-US" dirty="0"/>
              <a:t>Mixed MS Teams and Office</a:t>
            </a:r>
          </a:p>
          <a:p>
            <a:pPr lvl="2"/>
            <a:r>
              <a:rPr lang="en-US" dirty="0"/>
              <a:t>stop by either but may need to wait. </a:t>
            </a:r>
          </a:p>
        </p:txBody>
      </p:sp>
      <p:pic>
        <p:nvPicPr>
          <p:cNvPr id="3074" name="Picture 2" descr="Computer Science Building">
            <a:extLst>
              <a:ext uri="{FF2B5EF4-FFF2-40B4-BE49-F238E27FC236}">
                <a16:creationId xmlns:a16="http://schemas.microsoft.com/office/drawing/2014/main" id="{3D160548-0AA1-1F4A-A0E6-601F66E74B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8" r="30070" b="2"/>
          <a:stretch/>
        </p:blipFill>
        <p:spPr bwMode="auto">
          <a:xfrm>
            <a:off x="1" y="10"/>
            <a:ext cx="5103300" cy="514349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537030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9374B8-95E3-D24E-B319-6FAC2B57A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4" y="650159"/>
            <a:ext cx="3492055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Remember!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A82976D2-16BD-4D5D-911D-B896B7943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9"/>
            <a:ext cx="3217863" cy="2095500"/>
          </a:xfrm>
        </p:spPr>
        <p:txBody>
          <a:bodyPr/>
          <a:lstStyle/>
          <a:p>
            <a:r>
              <a:rPr lang="en-US" dirty="0"/>
              <a:t>Remind me which class! (I teach multiple) </a:t>
            </a:r>
          </a:p>
          <a:p>
            <a:pPr lvl="1"/>
            <a:r>
              <a:rPr lang="en-US" dirty="0"/>
              <a:t>Relative personal link == class you are in </a:t>
            </a:r>
            <a:r>
              <a:rPr lang="en-US" dirty="0">
                <a:sym typeface="Wingdings" pitchFamily="2" charset="2"/>
              </a:rPr>
              <a:t> </a:t>
            </a:r>
          </a:p>
          <a:p>
            <a:r>
              <a:rPr lang="en-US" dirty="0">
                <a:sym typeface="Wingdings" pitchFamily="2" charset="2"/>
              </a:rPr>
              <a:t>Manage Expectations </a:t>
            </a:r>
          </a:p>
          <a:p>
            <a:pPr lvl="1"/>
            <a:r>
              <a:rPr lang="en-US" dirty="0">
                <a:sym typeface="Wingdings" pitchFamily="2" charset="2"/>
              </a:rPr>
              <a:t>Short question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1A475C4-C2B2-A347-AEA0-370D535446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9" r="291" b="1"/>
          <a:stretch/>
        </p:blipFill>
        <p:spPr bwMode="auto">
          <a:xfrm>
            <a:off x="242576" y="444947"/>
            <a:ext cx="5272208" cy="4224518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330520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 Covered</a:t>
            </a:r>
            <a:endParaRPr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415649" y="1029648"/>
            <a:ext cx="8642289" cy="3738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Basic Java Programming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Variables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Control Structures (Branching)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Loops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Arrays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ArrayLists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Classes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Inheritance 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Polymorphism 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Essentially - learning the tool to build basic programs!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Problem Solving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Divide-Conquer-Glue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 way to look at the world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Like learning music - programming takes practice, practice, practice</a:t>
            </a:r>
            <a:endParaRPr dirty="0"/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pic>
        <p:nvPicPr>
          <p:cNvPr id="194" name="Google Shape;194;p40" descr="File:Octaaf0320w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425" y="327250"/>
            <a:ext cx="2123925" cy="1499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0"/>
          <p:cNvSpPr txBox="1"/>
          <p:nvPr/>
        </p:nvSpPr>
        <p:spPr>
          <a:xfrm>
            <a:off x="7316550" y="1773975"/>
            <a:ext cx="1411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Proxima Nova"/>
                <a:ea typeface="Proxima Nova"/>
                <a:cs typeface="Proxima Nova"/>
                <a:sym typeface="Proxima Nova"/>
              </a:rPr>
              <a:t>Attribution: </a:t>
            </a:r>
            <a:r>
              <a:rPr lang="en" sz="700">
                <a:solidFill>
                  <a:srgbClr val="663366"/>
                </a:solidFill>
                <a:highlight>
                  <a:srgbClr val="F8F9FA"/>
                </a:highlight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Algont</a:t>
            </a:r>
            <a:r>
              <a:rPr lang="en" sz="700">
                <a:solidFill>
                  <a:srgbClr val="222222"/>
                </a:solidFill>
                <a:highlight>
                  <a:srgbClr val="F8F9FA"/>
                </a:highlight>
              </a:rPr>
              <a:t> </a:t>
            </a:r>
            <a:r>
              <a:rPr lang="en" sz="7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7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6" name="Google Shape;196;p40" descr="w:en:Creative Commons" title="w:en:Creative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66625" y="1826475"/>
            <a:ext cx="561725" cy="2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52400" y="3862950"/>
            <a:ext cx="268900" cy="7347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3ECD13-83E5-4D4C-8CBC-2EE14F996A12}"/>
              </a:ext>
            </a:extLst>
          </p:cNvPr>
          <p:cNvSpPr txBox="1"/>
          <p:nvPr/>
        </p:nvSpPr>
        <p:spPr>
          <a:xfrm>
            <a:off x="6508377" y="2501509"/>
            <a:ext cx="244361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Computational Thinking:</a:t>
            </a:r>
          </a:p>
          <a:p>
            <a:r>
              <a:rPr lang="en-US" dirty="0"/>
              <a:t>Decomposition</a:t>
            </a:r>
          </a:p>
          <a:p>
            <a:r>
              <a:rPr lang="en-US" dirty="0"/>
              <a:t>Pattern Recognition</a:t>
            </a:r>
          </a:p>
          <a:p>
            <a:r>
              <a:rPr lang="en-US" dirty="0"/>
              <a:t>Abstraction</a:t>
            </a:r>
          </a:p>
          <a:p>
            <a:r>
              <a:rPr lang="en-US" dirty="0"/>
              <a:t>Algorithms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Approach/Concepts</a:t>
            </a:r>
            <a:endParaRPr/>
          </a:p>
        </p:txBody>
      </p:sp>
      <p:sp>
        <p:nvSpPr>
          <p:cNvPr id="203" name="Google Shape;203;p41"/>
          <p:cNvSpPr txBox="1">
            <a:spLocks noGrp="1"/>
          </p:cNvSpPr>
          <p:nvPr>
            <p:ph type="body" idx="1"/>
          </p:nvPr>
        </p:nvSpPr>
        <p:spPr>
          <a:xfrm>
            <a:off x="415638" y="1415217"/>
            <a:ext cx="8312700" cy="3331711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dirty="0"/>
              <a:t>Based on Psychology of Learning (4 week cycles)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Spacing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Interleaving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Practiced Recall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Elaboration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Reflection</a:t>
            </a:r>
          </a:p>
          <a:p>
            <a:pPr marL="330200" indent="-171450">
              <a:spcBef>
                <a:spcPts val="0"/>
              </a:spcBef>
              <a:buSzPts val="1100"/>
            </a:pPr>
            <a:r>
              <a:rPr lang="en" dirty="0"/>
              <a:t>Grading</a:t>
            </a:r>
          </a:p>
          <a:p>
            <a:pPr lvl="1">
              <a:spcBef>
                <a:spcPts val="0"/>
              </a:spcBef>
            </a:pPr>
            <a:r>
              <a:rPr lang="en" dirty="0"/>
              <a:t>Formative – Can be redone!</a:t>
            </a:r>
          </a:p>
          <a:p>
            <a:pPr lvl="1">
              <a:spcBef>
                <a:spcPts val="0"/>
              </a:spcBef>
            </a:pPr>
            <a:r>
              <a:rPr lang="en" dirty="0"/>
              <a:t>Summative – Demonstrate what you know</a:t>
            </a:r>
            <a:endParaRPr dirty="0"/>
          </a:p>
          <a:p>
            <a:r>
              <a:rPr lang="en" dirty="0"/>
              <a:t>You are learning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 new language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 different way of thinking (Divide-Conquer-Glue)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OK to struggle!</a:t>
            </a:r>
            <a:endParaRPr dirty="0"/>
          </a:p>
        </p:txBody>
      </p:sp>
      <p:sp>
        <p:nvSpPr>
          <p:cNvPr id="204" name="Google Shape;204;p41"/>
          <p:cNvSpPr txBox="1"/>
          <p:nvPr/>
        </p:nvSpPr>
        <p:spPr>
          <a:xfrm>
            <a:off x="4987800" y="3327662"/>
            <a:ext cx="4156200" cy="16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latin typeface="Cambria"/>
                <a:ea typeface="Cambria"/>
                <a:cs typeface="Cambria"/>
                <a:sym typeface="Cambria"/>
              </a:rPr>
              <a:t>To have another language is to possess a second soul.</a:t>
            </a:r>
            <a:r>
              <a:rPr lang="en" sz="3000" dirty="0"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- Charlemagne </a:t>
            </a:r>
            <a:r>
              <a:rPr lang="en" sz="800" dirty="0">
                <a:latin typeface="Proxima Nova"/>
                <a:ea typeface="Proxima Nova"/>
                <a:cs typeface="Proxima Nova"/>
                <a:sym typeface="Proxima Nova"/>
              </a:rPr>
              <a:t>(748 –814)</a:t>
            </a:r>
            <a:endParaRPr sz="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1006</TotalTime>
  <Words>1178</Words>
  <Application>Microsoft Macintosh PowerPoint</Application>
  <PresentationFormat>On-screen Show (16:9)</PresentationFormat>
  <Paragraphs>203</Paragraphs>
  <Slides>17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Cambria</vt:lpstr>
      <vt:lpstr>Franklin Gothic Book</vt:lpstr>
      <vt:lpstr>Lobster</vt:lpstr>
      <vt:lpstr>Proxima Nova</vt:lpstr>
      <vt:lpstr>Source Sans Pro</vt:lpstr>
      <vt:lpstr>Vitesse Light</vt:lpstr>
      <vt:lpstr>Office Theme</vt:lpstr>
      <vt:lpstr>1_Office Theme</vt:lpstr>
      <vt:lpstr>PowerPoint Presentation</vt:lpstr>
      <vt:lpstr>Weekly Announcements! </vt:lpstr>
      <vt:lpstr>Instructor: Who Am I?</vt:lpstr>
      <vt:lpstr>Lecture TAs</vt:lpstr>
      <vt:lpstr>Who Am I?</vt:lpstr>
      <vt:lpstr>Instructor: How to Contact Me?</vt:lpstr>
      <vt:lpstr>Remember!</vt:lpstr>
      <vt:lpstr>Topics Covered</vt:lpstr>
      <vt:lpstr>Teaching Approach/Concepts</vt:lpstr>
      <vt:lpstr>Course Structure - Follow Canvas</vt:lpstr>
      <vt:lpstr>Knowledge Checks</vt:lpstr>
      <vt:lpstr>Labs</vt:lpstr>
      <vt:lpstr>Help Sessions</vt:lpstr>
      <vt:lpstr>MS Teams! </vt:lpstr>
      <vt:lpstr>Most Importantly</vt:lpstr>
      <vt:lpstr>And who was the first programmer?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Lionelle,Albert</cp:lastModifiedBy>
  <cp:revision>23</cp:revision>
  <dcterms:modified xsi:type="dcterms:W3CDTF">2022-01-19T16:50:01Z</dcterms:modified>
</cp:coreProperties>
</file>